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E0D85D4-3E5A-4C7C-8441-32D450511424}">
  <a:tblStyle styleId="{CE0D85D4-3E5A-4C7C-8441-32D4505114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Raleway-regular.fntdata"/><Relationship Id="rId18" Type="http://schemas.openxmlformats.org/officeDocument/2006/relationships/slide" Target="slides/slide12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cd433e4e8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cd433e4e8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c9fbc51b3e_2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c9fbc51b3e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6e39557701_0_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6e39557701_0_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ca9c7711ea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ca9c7711ea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ca9d7a4bb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ca9d7a4bb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ca9d7a4bb4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ca9d7a4bb4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d433e4e8c_1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cd433e4e8c_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d433e4e8c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cd433e4e8c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cd433e4e8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cd433e4e8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cd433e4e8c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cd433e4e8c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cd433e4e8c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cd433e4e8c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7.png"/><Relationship Id="rId6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ZsMVHi2kcef5szEtcLN78UZRWmfkr2Oo/view" TargetMode="External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331333" y="1545450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66"/>
              <a:t>CS6120 </a:t>
            </a:r>
            <a:r>
              <a:rPr lang="en" sz="2866"/>
              <a:t>Project Proposal: </a:t>
            </a:r>
            <a:endParaRPr sz="2866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Identifying and Classifying Toxic Online Behavior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331325" y="34392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979"/>
              <a:t>Under Prof. Prashant Mittal </a:t>
            </a:r>
            <a:endParaRPr sz="1979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br>
              <a:rPr lang="en" sz="1979"/>
            </a:br>
            <a:r>
              <a:rPr lang="en" sz="1979"/>
              <a:t>Group F: </a:t>
            </a:r>
            <a:r>
              <a:rPr lang="en" sz="1979"/>
              <a:t>Ruijia Xiong, </a:t>
            </a:r>
            <a:r>
              <a:rPr lang="en" sz="1979"/>
              <a:t>Gaurav, </a:t>
            </a:r>
            <a:r>
              <a:rPr lang="en" sz="1979"/>
              <a:t> Jheel Kamdar, </a:t>
            </a:r>
            <a:r>
              <a:rPr lang="en" sz="1979"/>
              <a:t>Xiaowen Sun</a:t>
            </a:r>
            <a:endParaRPr sz="1979"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8825" y="0"/>
            <a:ext cx="2685174" cy="179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type="title"/>
          </p:nvPr>
        </p:nvSpPr>
        <p:spPr>
          <a:xfrm>
            <a:off x="727650" y="6175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Plan for next week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2"/>
          <p:cNvSpPr txBox="1"/>
          <p:nvPr>
            <p:ph idx="1" type="body"/>
          </p:nvPr>
        </p:nvSpPr>
        <p:spPr>
          <a:xfrm>
            <a:off x="729450" y="13531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rabicPeriod"/>
            </a:pPr>
            <a:r>
              <a:rPr b="1" lang="en" sz="1400">
                <a:solidFill>
                  <a:srgbClr val="0D0D0D"/>
                </a:solidFill>
              </a:rPr>
              <a:t>Use the </a:t>
            </a:r>
            <a:r>
              <a:rPr b="1" lang="en" sz="1400">
                <a:solidFill>
                  <a:srgbClr val="0D0D0D"/>
                </a:solidFill>
              </a:rPr>
              <a:t>whole</a:t>
            </a:r>
            <a:r>
              <a:rPr b="1" lang="en" sz="1400">
                <a:solidFill>
                  <a:srgbClr val="0D0D0D"/>
                </a:solidFill>
              </a:rPr>
              <a:t> dataset to train models</a:t>
            </a:r>
            <a:endParaRPr b="1" sz="1400">
              <a:solidFill>
                <a:srgbClr val="0D0D0D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rabicPeriod"/>
            </a:pPr>
            <a:r>
              <a:rPr b="1" lang="en" sz="1400">
                <a:solidFill>
                  <a:srgbClr val="0D0D0D"/>
                </a:solidFill>
              </a:rPr>
              <a:t>Fine-tune the transformer</a:t>
            </a:r>
            <a:endParaRPr b="1" sz="1400">
              <a:solidFill>
                <a:srgbClr val="0D0D0D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rabicPeriod"/>
            </a:pPr>
            <a:r>
              <a:rPr b="1" lang="en" sz="1400">
                <a:solidFill>
                  <a:srgbClr val="0D0D0D"/>
                </a:solidFill>
              </a:rPr>
              <a:t>Try different transformers</a:t>
            </a:r>
            <a:endParaRPr b="1" sz="1400">
              <a:solidFill>
                <a:srgbClr val="0D0D0D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rabicPeriod"/>
            </a:pPr>
            <a:r>
              <a:rPr b="1" lang="en" sz="1400">
                <a:solidFill>
                  <a:srgbClr val="0D0D0D"/>
                </a:solidFill>
              </a:rPr>
              <a:t>Manually set the threshold for the </a:t>
            </a:r>
            <a:r>
              <a:rPr b="1" lang="en" sz="1400">
                <a:solidFill>
                  <a:srgbClr val="0D0D0D"/>
                </a:solidFill>
              </a:rPr>
              <a:t>classification according to the softmax scores</a:t>
            </a:r>
            <a:endParaRPr b="1" sz="1400">
              <a:solidFill>
                <a:srgbClr val="0D0D0D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rabicPeriod"/>
            </a:pPr>
            <a:r>
              <a:rPr b="1" lang="en" sz="1400">
                <a:solidFill>
                  <a:srgbClr val="0D0D0D"/>
                </a:solidFill>
              </a:rPr>
              <a:t>Compare the performance of different models/pipelines</a:t>
            </a:r>
            <a:endParaRPr b="1" sz="1400">
              <a:solidFill>
                <a:srgbClr val="0D0D0D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rabicPeriod"/>
            </a:pPr>
            <a:r>
              <a:rPr b="1" lang="en" sz="1400">
                <a:solidFill>
                  <a:srgbClr val="0D0D0D"/>
                </a:solidFill>
              </a:rPr>
              <a:t>Optional: </a:t>
            </a:r>
            <a:endParaRPr b="1" sz="1400">
              <a:solidFill>
                <a:srgbClr val="0D0D0D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lphaLcPeriod"/>
            </a:pPr>
            <a:r>
              <a:rPr b="1" lang="en" sz="1400">
                <a:solidFill>
                  <a:srgbClr val="0D0D0D"/>
                </a:solidFill>
              </a:rPr>
              <a:t>PCA</a:t>
            </a:r>
            <a:endParaRPr b="1" sz="1400">
              <a:solidFill>
                <a:srgbClr val="0D0D0D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lphaLcPeriod"/>
            </a:pPr>
            <a:r>
              <a:rPr b="1" lang="en" sz="1400">
                <a:solidFill>
                  <a:srgbClr val="0D0D0D"/>
                </a:solidFill>
              </a:rPr>
              <a:t>Deployment on Hugging Face</a:t>
            </a:r>
            <a:endParaRPr b="1" sz="14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15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Rough</a:t>
            </a:r>
            <a:r>
              <a:rPr lang="en"/>
              <a:t> Timeline for Week 2</a:t>
            </a:r>
            <a:endParaRPr/>
          </a:p>
        </p:txBody>
      </p:sp>
      <p:graphicFrame>
        <p:nvGraphicFramePr>
          <p:cNvPr id="157" name="Google Shape;157;p23"/>
          <p:cNvGraphicFramePr/>
          <p:nvPr/>
        </p:nvGraphicFramePr>
        <p:xfrm>
          <a:off x="885625" y="723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{CE0D85D4-3E5A-4C7C-8441-32D450511424}</a:tableStyleId>
              </a:tblPr>
              <a:tblGrid>
                <a:gridCol w="814900"/>
                <a:gridCol w="2214450"/>
                <a:gridCol w="4784275"/>
              </a:tblGrid>
              <a:tr h="410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Lato"/>
                          <a:ea typeface="Lato"/>
                          <a:cs typeface="Lato"/>
                          <a:sym typeface="Lato"/>
                        </a:rPr>
                        <a:t>Day 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Lato"/>
                          <a:ea typeface="Lato"/>
                          <a:cs typeface="Lato"/>
                          <a:sym typeface="Lato"/>
                        </a:rPr>
                        <a:t>Objective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Lato"/>
                          <a:ea typeface="Lato"/>
                          <a:cs typeface="Lato"/>
                          <a:sym typeface="Lato"/>
                        </a:rPr>
                        <a:t>Task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631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Day 1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Initial Model Implementation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- </a:t>
                      </a: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Data preprocessing, finalize model architecture &amp; start model training.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755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Day</a:t>
                      </a: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2 - 3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Model Training &amp; </a:t>
                      </a: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Initial</a:t>
                      </a: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 Evaluation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- </a:t>
                      </a: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Continue training, adjust parameters, evaluate with validation subset.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631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Day 4 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Analysis of Initial Results 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- Collect evaluation metrics (accuracy, precision, recall, F1).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- Conduct error analysis to identify weaknesses.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852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Day 5 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Addressing Roadblocks &amp; Refining Model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- </a:t>
                      </a: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Apply changes from error analysis, add data/techniques, re-training/fine-tuning.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852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Day 6 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Preparing for </a:t>
                      </a: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Progress</a:t>
                      </a: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 Update </a:t>
                      </a: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Presentation</a:t>
                      </a: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D0D0D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 </a:t>
                      </a:r>
                      <a:r>
                        <a:rPr lang="en">
                          <a:solidFill>
                            <a:srgbClr val="0D0D0D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Compile information on implementation, results, challenges, update project timeline. </a:t>
                      </a:r>
                      <a:endParaRPr>
                        <a:solidFill>
                          <a:srgbClr val="0D0D0D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/>
          <p:nvPr>
            <p:ph type="ctrTitle"/>
          </p:nvPr>
        </p:nvSpPr>
        <p:spPr>
          <a:xfrm>
            <a:off x="729450" y="2057000"/>
            <a:ext cx="7688100" cy="9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900"/>
              <a:t>Thank you</a:t>
            </a:r>
            <a:endParaRPr sz="5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ctrTitle"/>
          </p:nvPr>
        </p:nvSpPr>
        <p:spPr>
          <a:xfrm>
            <a:off x="311708" y="1336300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NLP task &amp; models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What we have done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Challenges so far: 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High accuracy for single label prediction, but multilabel accuracy is what we care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LSTM training time: 0.1% -3 min for 1 epoch</a:t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4" name="Google Shape;94;p14"/>
          <p:cNvSpPr txBox="1"/>
          <p:nvPr>
            <p:ph idx="4294967295" type="title"/>
          </p:nvPr>
        </p:nvSpPr>
        <p:spPr>
          <a:xfrm>
            <a:off x="727650" y="5922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Agenda: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7650" y="6175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Dataset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875" y="1580200"/>
            <a:ext cx="8582226" cy="211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729450" y="570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have done</a:t>
            </a:r>
            <a:endParaRPr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729450" y="1353175"/>
            <a:ext cx="7688700" cy="32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rabicPeriod"/>
            </a:pPr>
            <a:r>
              <a:rPr b="1" lang="en" sz="1400">
                <a:solidFill>
                  <a:srgbClr val="0D0D0D"/>
                </a:solidFill>
              </a:rPr>
              <a:t>Dataset of choice: 1%  of 160,000</a:t>
            </a:r>
            <a:endParaRPr b="1" sz="1400">
              <a:solidFill>
                <a:srgbClr val="0D0D0D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rabicPeriod"/>
            </a:pPr>
            <a:r>
              <a:rPr b="1" lang="en" sz="1400">
                <a:solidFill>
                  <a:srgbClr val="0D0D0D"/>
                </a:solidFill>
              </a:rPr>
              <a:t>Data Pre-processing: Regex/NLTK, Embeddings- Word2Vec, Visualization - Word cloud</a:t>
            </a:r>
            <a:endParaRPr b="1" sz="1400">
              <a:solidFill>
                <a:srgbClr val="0D0D0D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rabicPeriod"/>
            </a:pPr>
            <a:r>
              <a:rPr b="1" lang="en" sz="1400">
                <a:solidFill>
                  <a:srgbClr val="0D0D0D"/>
                </a:solidFill>
              </a:rPr>
              <a:t> Models we use:   </a:t>
            </a:r>
            <a:endParaRPr b="1" sz="1400">
              <a:solidFill>
                <a:srgbClr val="0D0D0D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lphaLcPeriod"/>
            </a:pPr>
            <a:r>
              <a:rPr b="1" lang="en" sz="1400">
                <a:solidFill>
                  <a:srgbClr val="0D0D0D"/>
                </a:solidFill>
              </a:rPr>
              <a:t>CNN </a:t>
            </a:r>
            <a:endParaRPr b="1" sz="1400">
              <a:solidFill>
                <a:srgbClr val="0D0D0D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lphaLcPeriod"/>
            </a:pPr>
            <a:r>
              <a:rPr b="1" lang="en" sz="1400">
                <a:solidFill>
                  <a:srgbClr val="0D0D0D"/>
                </a:solidFill>
              </a:rPr>
              <a:t>LSTM </a:t>
            </a:r>
            <a:endParaRPr b="1" sz="1400">
              <a:solidFill>
                <a:srgbClr val="0D0D0D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lphaLcPeriod"/>
            </a:pPr>
            <a:r>
              <a:rPr b="1" lang="en" sz="1400">
                <a:solidFill>
                  <a:srgbClr val="0D0D0D"/>
                </a:solidFill>
              </a:rPr>
              <a:t>transformer - facebook/bart - zero shot classification</a:t>
            </a:r>
            <a:endParaRPr b="1" sz="1400">
              <a:solidFill>
                <a:srgbClr val="0D0D0D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rabicPeriod"/>
            </a:pPr>
            <a:r>
              <a:rPr b="1" lang="en" sz="1400">
                <a:solidFill>
                  <a:srgbClr val="0D0D0D"/>
                </a:solidFill>
              </a:rPr>
              <a:t>Changes for last feedback</a:t>
            </a:r>
            <a:endParaRPr b="1" sz="1400">
              <a:solidFill>
                <a:srgbClr val="0D0D0D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lphaLcPeriod"/>
            </a:pPr>
            <a:r>
              <a:rPr b="1" lang="en" sz="1400">
                <a:solidFill>
                  <a:srgbClr val="0D0D0D"/>
                </a:solidFill>
              </a:rPr>
              <a:t>✅Notebook UI ✅</a:t>
            </a:r>
            <a:endParaRPr b="1" sz="1400">
              <a:solidFill>
                <a:srgbClr val="0D0D0D"/>
              </a:solidFill>
              <a:highlight>
                <a:srgbClr val="FF0000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lphaLcPeriod"/>
            </a:pPr>
            <a:r>
              <a:rPr b="1" lang="en" sz="1400">
                <a:solidFill>
                  <a:srgbClr val="0D0D0D"/>
                </a:solidFill>
              </a:rPr>
              <a:t>✅Zero-shot classification✅</a:t>
            </a:r>
            <a:endParaRPr b="1" sz="14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15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07" name="Google Shape;107;p16"/>
          <p:cNvPicPr preferRelativeResize="0"/>
          <p:nvPr/>
        </p:nvPicPr>
        <p:blipFill rotWithShape="1">
          <a:blip r:embed="rId3">
            <a:alphaModFix/>
          </a:blip>
          <a:srcRect b="34305" l="22335" r="20759" t="13448"/>
          <a:stretch/>
        </p:blipFill>
        <p:spPr>
          <a:xfrm>
            <a:off x="7404550" y="3389725"/>
            <a:ext cx="1739450" cy="172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0400" y="93525"/>
            <a:ext cx="47177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727650" y="6175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Visualization of the most common words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 rotWithShape="1">
          <a:blip r:embed="rId3">
            <a:alphaModFix/>
          </a:blip>
          <a:srcRect b="0" l="0" r="0" t="5276"/>
          <a:stretch/>
        </p:blipFill>
        <p:spPr>
          <a:xfrm>
            <a:off x="42650" y="1531150"/>
            <a:ext cx="2810123" cy="1485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 rotWithShape="1">
          <a:blip r:embed="rId4">
            <a:alphaModFix/>
          </a:blip>
          <a:srcRect b="0" l="0" r="0" t="4260"/>
          <a:stretch/>
        </p:blipFill>
        <p:spPr>
          <a:xfrm>
            <a:off x="6338867" y="1531525"/>
            <a:ext cx="2805134" cy="148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/>
          <p:nvPr/>
        </p:nvSpPr>
        <p:spPr>
          <a:xfrm>
            <a:off x="1964525" y="1170775"/>
            <a:ext cx="12600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1" name="Google Shape;12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16435" y="3501400"/>
            <a:ext cx="2850016" cy="148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90750" y="2190300"/>
            <a:ext cx="2810126" cy="148494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8"/>
          <p:cNvSpPr txBox="1"/>
          <p:nvPr/>
        </p:nvSpPr>
        <p:spPr>
          <a:xfrm>
            <a:off x="765825" y="1272950"/>
            <a:ext cx="993600" cy="3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Threat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" name="Google Shape;124;p18"/>
          <p:cNvSpPr txBox="1"/>
          <p:nvPr/>
        </p:nvSpPr>
        <p:spPr>
          <a:xfrm>
            <a:off x="3991900" y="1859100"/>
            <a:ext cx="993600" cy="3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Insult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5" name="Google Shape;125;p18"/>
          <p:cNvSpPr txBox="1"/>
          <p:nvPr/>
        </p:nvSpPr>
        <p:spPr>
          <a:xfrm>
            <a:off x="7039200" y="3170200"/>
            <a:ext cx="1747200" cy="3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Indentity Hate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7129500" y="1176525"/>
            <a:ext cx="993600" cy="3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Toxic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type="title"/>
          </p:nvPr>
        </p:nvSpPr>
        <p:spPr>
          <a:xfrm>
            <a:off x="727650" y="6175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Single class prediction of CNN - high accuracy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9"/>
          <p:cNvSpPr txBox="1"/>
          <p:nvPr/>
        </p:nvSpPr>
        <p:spPr>
          <a:xfrm>
            <a:off x="1964525" y="1170775"/>
            <a:ext cx="12600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3" name="Google Shape;1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2325" y="1614475"/>
            <a:ext cx="3767799" cy="328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0400" y="93525"/>
            <a:ext cx="47177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/>
          <p:nvPr>
            <p:ph type="title"/>
          </p:nvPr>
        </p:nvSpPr>
        <p:spPr>
          <a:xfrm>
            <a:off x="727650" y="6175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CNN prediction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1"/>
          <p:cNvSpPr txBox="1"/>
          <p:nvPr/>
        </p:nvSpPr>
        <p:spPr>
          <a:xfrm>
            <a:off x="1964525" y="1170775"/>
            <a:ext cx="12600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5" name="Google Shape;145;p21" title="nlp_presentation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2300" y="2773550"/>
            <a:ext cx="8220674" cy="98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